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1674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9236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430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88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879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4906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660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19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932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150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846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773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51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02/mp.15150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GB" sz="5400" dirty="0"/>
              <a:t>Deep Learning –Based Synthetic Computed Tomography Generation in </a:t>
            </a:r>
            <a:r>
              <a:rPr lang="en-GB" sz="5400" dirty="0" smtClean="0"/>
              <a:t>Head and Neck Radiotherapy</a:t>
            </a:r>
            <a:endParaRPr lang="ta-IN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 err="1" smtClean="0"/>
              <a:t>Nithya</a:t>
            </a:r>
            <a:r>
              <a:rPr lang="en-US" dirty="0" smtClean="0"/>
              <a:t> </a:t>
            </a:r>
            <a:r>
              <a:rPr lang="en-US" dirty="0" err="1" smtClean="0"/>
              <a:t>Kanakavelu</a:t>
            </a:r>
            <a:endParaRPr lang="en-US" dirty="0" smtClean="0"/>
          </a:p>
          <a:p>
            <a:r>
              <a:rPr lang="en-US" dirty="0" smtClean="0"/>
              <a:t>University of Essex </a:t>
            </a:r>
            <a:r>
              <a:rPr lang="en-US" dirty="0" smtClean="0"/>
              <a:t>Online; </a:t>
            </a:r>
            <a:r>
              <a:rPr lang="en-US" dirty="0" smtClean="0"/>
              <a:t>M.Sc. Artificial Intelligence</a:t>
            </a:r>
          </a:p>
          <a:p>
            <a:r>
              <a:rPr lang="en-US" dirty="0" smtClean="0"/>
              <a:t>Research methods and Professional Practice</a:t>
            </a:r>
          </a:p>
          <a:p>
            <a:r>
              <a:rPr lang="en-US" dirty="0" smtClean="0"/>
              <a:t>Research Proposal</a:t>
            </a:r>
            <a:endParaRPr lang="ta-IN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4800" y="54243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973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3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ta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3700" dirty="0" err="1"/>
              <a:t>Aouadi</a:t>
            </a:r>
            <a:r>
              <a:rPr lang="en-US" sz="3700" dirty="0"/>
              <a:t>, S., </a:t>
            </a:r>
            <a:r>
              <a:rPr lang="en-US" sz="3700" dirty="0" err="1"/>
              <a:t>Yoganathan</a:t>
            </a:r>
            <a:r>
              <a:rPr lang="en-US" sz="3700" dirty="0"/>
              <a:t>, S. A., </a:t>
            </a:r>
            <a:r>
              <a:rPr lang="en-US" sz="3700" dirty="0" err="1"/>
              <a:t>Torfeh</a:t>
            </a:r>
            <a:r>
              <a:rPr lang="en-US" sz="3700" dirty="0"/>
              <a:t>, T., </a:t>
            </a:r>
            <a:r>
              <a:rPr lang="en-US" sz="3700" dirty="0" err="1"/>
              <a:t>Paloor</a:t>
            </a:r>
            <a:r>
              <a:rPr lang="en-US" sz="3700" dirty="0"/>
              <a:t>, S., </a:t>
            </a:r>
            <a:r>
              <a:rPr lang="en-US" sz="3700" dirty="0" err="1"/>
              <a:t>Caparrotti</a:t>
            </a:r>
            <a:r>
              <a:rPr lang="en-US" sz="3700" dirty="0"/>
              <a:t>, P., </a:t>
            </a:r>
            <a:r>
              <a:rPr lang="en-US" sz="3700" dirty="0" err="1"/>
              <a:t>Hammoud</a:t>
            </a:r>
            <a:r>
              <a:rPr lang="en-US" sz="3700" dirty="0"/>
              <a:t>, R., &amp; Al-</a:t>
            </a:r>
            <a:r>
              <a:rPr lang="en-US" sz="3700" dirty="0" err="1"/>
              <a:t>Hammadi</a:t>
            </a:r>
            <a:r>
              <a:rPr lang="en-US" sz="3700" dirty="0"/>
              <a:t>, N. (2023). Generation of synthetic CT from CBCT using deep learning approaches for head and neck cancer patients. Biomedical physics &amp; engineering express, 9(5), 10.1088/2057-1976/acea27. https://doi.org/10.1088/2057-1976/acea27</a:t>
            </a:r>
          </a:p>
          <a:p>
            <a:r>
              <a:rPr lang="en-US" sz="3700" dirty="0" err="1"/>
              <a:t>Barateau</a:t>
            </a:r>
            <a:r>
              <a:rPr lang="en-US" sz="3700" dirty="0"/>
              <a:t>, A., De </a:t>
            </a:r>
            <a:r>
              <a:rPr lang="en-US" sz="3700" dirty="0" err="1"/>
              <a:t>Crevoisier</a:t>
            </a:r>
            <a:r>
              <a:rPr lang="en-US" sz="3700" dirty="0"/>
              <a:t>, R., Largent, A., </a:t>
            </a:r>
            <a:r>
              <a:rPr lang="en-US" sz="3700" dirty="0" err="1"/>
              <a:t>Mylona</a:t>
            </a:r>
            <a:r>
              <a:rPr lang="en-US" sz="3700" dirty="0"/>
              <a:t>, E., </a:t>
            </a:r>
            <a:r>
              <a:rPr lang="en-US" sz="3700" dirty="0" err="1"/>
              <a:t>Perichon</a:t>
            </a:r>
            <a:r>
              <a:rPr lang="en-US" sz="3700" dirty="0"/>
              <a:t>, N., </a:t>
            </a:r>
            <a:r>
              <a:rPr lang="en-US" sz="3700" dirty="0" err="1"/>
              <a:t>Castelli</a:t>
            </a:r>
            <a:r>
              <a:rPr lang="en-US" sz="3700" dirty="0"/>
              <a:t>, J., </a:t>
            </a:r>
            <a:r>
              <a:rPr lang="en-US" sz="3700" dirty="0" err="1"/>
              <a:t>Chajon</a:t>
            </a:r>
            <a:r>
              <a:rPr lang="en-US" sz="3700" dirty="0"/>
              <a:t>, E., Acosta, O., Simon, A., </a:t>
            </a:r>
            <a:r>
              <a:rPr lang="en-US" sz="3700" dirty="0" err="1"/>
              <a:t>Nunes</a:t>
            </a:r>
            <a:r>
              <a:rPr lang="en-US" sz="3700" dirty="0"/>
              <a:t>, J. C., &amp; </a:t>
            </a:r>
            <a:r>
              <a:rPr lang="en-US" sz="3700" dirty="0" err="1"/>
              <a:t>Lafond</a:t>
            </a:r>
            <a:r>
              <a:rPr lang="en-US" sz="3700" dirty="0"/>
              <a:t>, C. (2020). Comparison of CBCT-based dose calculation methods in head and neck cancer radiotherapy: from Hounsfield unit to density calibration curve to deep learning. Medical physics, 47(10), 4683–4693. https://doi.org/10.1002/mp.14387</a:t>
            </a:r>
          </a:p>
          <a:p>
            <a:r>
              <a:rPr lang="en-US" sz="3700" dirty="0"/>
              <a:t>Bell, K., Licht, N., </a:t>
            </a:r>
            <a:r>
              <a:rPr lang="en-US" sz="3700" dirty="0" err="1"/>
              <a:t>Rübe</a:t>
            </a:r>
            <a:r>
              <a:rPr lang="en-US" sz="3700" dirty="0"/>
              <a:t>, C., &amp; </a:t>
            </a:r>
            <a:r>
              <a:rPr lang="en-US" sz="3700" dirty="0" err="1"/>
              <a:t>Dzierma</a:t>
            </a:r>
            <a:r>
              <a:rPr lang="en-US" sz="3700" dirty="0"/>
              <a:t>, Y. (2018). Image guidance and positioning accuracy in clinical practice: influence of positioning errors and imaging dose on the real dose distribution for head and neck cancer treatment. </a:t>
            </a:r>
            <a:r>
              <a:rPr lang="en-US" sz="3700" i="1" dirty="0"/>
              <a:t>Radiation Oncology</a:t>
            </a:r>
            <a:r>
              <a:rPr lang="en-US" sz="3700" dirty="0"/>
              <a:t> 13: 1-13.</a:t>
            </a:r>
          </a:p>
          <a:p>
            <a:r>
              <a:rPr lang="en-US" sz="3700" dirty="0"/>
              <a:t>Chen, L., Liang, X., Shen, C., Jiang, S., &amp; Wang, J. (2020). Synthetic CT generation from CBCT images via deep learning. Medical physics, 47(3), 1115–1125. https://doi.org/10.1002/mp.13978</a:t>
            </a:r>
          </a:p>
          <a:p>
            <a:r>
              <a:rPr lang="en-US" sz="3700" dirty="0"/>
              <a:t>Chen, L., Liang, X., Shen, C., Nguyen, D., Jiang, S., &amp; Wang, J. (2021). Synthetic CT generation from CBCT images via unsupervised deep learning. Physics in medicine and biology, 66(11), 10.1088/1361-6560/ac01b6. https://doi.org/10.1088/1361-6560/ac01b6</a:t>
            </a:r>
          </a:p>
          <a:p>
            <a:r>
              <a:rPr lang="en-US" sz="3700" dirty="0"/>
              <a:t>Deng, L., Ji, Y., Huang, S., Yang, X., &amp; Wang, J. (2023). Synthetic CT generation from CBCT using double-chain-</a:t>
            </a:r>
            <a:r>
              <a:rPr lang="en-US" sz="3700" dirty="0" err="1"/>
              <a:t>CycleGAN</a:t>
            </a:r>
            <a:r>
              <a:rPr lang="en-US" sz="3700" dirty="0"/>
              <a:t>. Computers in biology and medicine, 161, 106889. https://doi.org/10.1016/j.compbiomed.2023.106889</a:t>
            </a:r>
          </a:p>
          <a:p>
            <a:r>
              <a:rPr lang="en-US" sz="3700" dirty="0"/>
              <a:t>Gao, L., </a:t>
            </a:r>
            <a:r>
              <a:rPr lang="en-US" sz="3700" dirty="0" err="1"/>
              <a:t>Xie</a:t>
            </a:r>
            <a:r>
              <a:rPr lang="en-US" sz="3700" dirty="0"/>
              <a:t>, K., Wu, X., Lu, Z., Li, C., Sun, J., Lin, T., Sui, J., &amp; Ni, X. (2021). Generating synthetic CT from low-dose cone-beam CT by using generative adversarial networks for adaptive radiotherapy. Radiation oncology (London, England), 16(1), 202. https://doi.org/10.1186/s13014-021-01928-w</a:t>
            </a:r>
          </a:p>
          <a:p>
            <a:r>
              <a:rPr lang="en-US" sz="3700" dirty="0" err="1"/>
              <a:t>Grégoire</a:t>
            </a:r>
            <a:r>
              <a:rPr lang="en-US" sz="3700" dirty="0"/>
              <a:t>, V., </a:t>
            </a:r>
            <a:r>
              <a:rPr lang="en-US" sz="3700" dirty="0" err="1"/>
              <a:t>Langendijk</a:t>
            </a:r>
            <a:r>
              <a:rPr lang="en-US" sz="3700" dirty="0"/>
              <a:t>, J. A., &amp; </a:t>
            </a:r>
            <a:r>
              <a:rPr lang="en-US" sz="3700" dirty="0" err="1"/>
              <a:t>Nuyts</a:t>
            </a:r>
            <a:r>
              <a:rPr lang="en-US" sz="3700" dirty="0"/>
              <a:t>, S. (2015). Advances in radiotherapy for head and neck cancer. </a:t>
            </a:r>
            <a:r>
              <a:rPr lang="en-US" sz="3700" i="1" dirty="0"/>
              <a:t>Journal of Clinical Oncology</a:t>
            </a:r>
            <a:r>
              <a:rPr lang="en-US" sz="3700" dirty="0"/>
              <a:t> 33(29); 3277-3284.</a:t>
            </a:r>
          </a:p>
          <a:p>
            <a:r>
              <a:rPr lang="en-US" sz="3700" dirty="0" err="1"/>
              <a:t>Handrack</a:t>
            </a:r>
            <a:r>
              <a:rPr lang="en-US" sz="3700" dirty="0"/>
              <a:t>, J., </a:t>
            </a:r>
            <a:r>
              <a:rPr lang="en-US" sz="3700" dirty="0" err="1"/>
              <a:t>Bangert</a:t>
            </a:r>
            <a:r>
              <a:rPr lang="en-US" sz="3700" dirty="0"/>
              <a:t>, M., </a:t>
            </a:r>
            <a:r>
              <a:rPr lang="en-US" sz="3700" dirty="0" err="1"/>
              <a:t>Möhler</a:t>
            </a:r>
            <a:r>
              <a:rPr lang="en-US" sz="3700" dirty="0"/>
              <a:t>, C., </a:t>
            </a:r>
            <a:r>
              <a:rPr lang="en-US" sz="3700" dirty="0" err="1"/>
              <a:t>Bostel</a:t>
            </a:r>
            <a:r>
              <a:rPr lang="en-US" sz="3700" dirty="0"/>
              <a:t>, T., &amp; </a:t>
            </a:r>
            <a:r>
              <a:rPr lang="en-US" sz="3700" dirty="0" err="1"/>
              <a:t>Greilich</a:t>
            </a:r>
            <a:r>
              <a:rPr lang="en-US" sz="3700" dirty="0"/>
              <a:t>, S. (2020). Towards a </a:t>
            </a:r>
            <a:r>
              <a:rPr lang="en-US" sz="3700" dirty="0" err="1"/>
              <a:t>generalised</a:t>
            </a:r>
            <a:r>
              <a:rPr lang="en-US" sz="3700" dirty="0"/>
              <a:t> development of synthetic CT images and assessment of their </a:t>
            </a:r>
            <a:r>
              <a:rPr lang="en-US" sz="3700" dirty="0" err="1"/>
              <a:t>dosimetric</a:t>
            </a:r>
            <a:r>
              <a:rPr lang="en-US" sz="3700" dirty="0"/>
              <a:t> accuracy. </a:t>
            </a:r>
            <a:r>
              <a:rPr lang="en-US" sz="3700" dirty="0" err="1"/>
              <a:t>Acta</a:t>
            </a:r>
            <a:r>
              <a:rPr lang="en-US" sz="3700" dirty="0"/>
              <a:t> </a:t>
            </a:r>
            <a:r>
              <a:rPr lang="en-US" sz="3700" dirty="0" err="1"/>
              <a:t>oncologica</a:t>
            </a:r>
            <a:r>
              <a:rPr lang="en-US" sz="3700" dirty="0"/>
              <a:t> (Stockholm, Sweden), 59(2), 180–187. https://doi.org/10.1080/0284186X.2019.1684558</a:t>
            </a:r>
          </a:p>
          <a:p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423475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 (Cont’d)</a:t>
            </a:r>
            <a:endParaRPr lang="ta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3700" dirty="0" err="1"/>
              <a:t>Kurz</a:t>
            </a:r>
            <a:r>
              <a:rPr lang="en-US" sz="3700" dirty="0"/>
              <a:t>, C., </a:t>
            </a:r>
            <a:r>
              <a:rPr lang="en-US" sz="3700" dirty="0" err="1"/>
              <a:t>Maspero</a:t>
            </a:r>
            <a:r>
              <a:rPr lang="en-US" sz="3700" dirty="0"/>
              <a:t>, M., </a:t>
            </a:r>
            <a:r>
              <a:rPr lang="en-US" sz="3700" dirty="0" err="1"/>
              <a:t>Savenije</a:t>
            </a:r>
            <a:r>
              <a:rPr lang="en-US" sz="3700" dirty="0"/>
              <a:t>, M. H. F., Landry, G., Kamp, F., Pinto, M., Li, M., </a:t>
            </a:r>
            <a:r>
              <a:rPr lang="en-US" sz="3700" dirty="0" err="1"/>
              <a:t>Parodi</a:t>
            </a:r>
            <a:r>
              <a:rPr lang="en-US" sz="3700" dirty="0"/>
              <a:t>, K., </a:t>
            </a:r>
            <a:r>
              <a:rPr lang="en-US" sz="3700" dirty="0" err="1"/>
              <a:t>Belka</a:t>
            </a:r>
            <a:r>
              <a:rPr lang="en-US" sz="3700" dirty="0"/>
              <a:t>, C., &amp; van den Berg, C. A. T. (2019). CBCT correction using a cycle-consistent generative adversarial network and unpaired training to enable photon and proton dose calculation. Physics in medicine and biology, 64(22), 225004. https://doi.org/10.1088/1361-6560/ab4d8c</a:t>
            </a:r>
          </a:p>
          <a:p>
            <a:r>
              <a:rPr lang="en-US" sz="3700" dirty="0"/>
              <a:t>Lemus, O. M. D., Wang, Y. F., Li, F., </a:t>
            </a:r>
            <a:r>
              <a:rPr lang="en-US" sz="3700" dirty="0" err="1"/>
              <a:t>Jambawalikar</a:t>
            </a:r>
            <a:r>
              <a:rPr lang="en-US" sz="3700" dirty="0"/>
              <a:t>, S., Horowitz, D. P., Xu, Y., &amp; </a:t>
            </a:r>
            <a:r>
              <a:rPr lang="en-US" sz="3700" dirty="0" err="1"/>
              <a:t>Wuu</a:t>
            </a:r>
            <a:r>
              <a:rPr lang="en-US" sz="3700" dirty="0"/>
              <a:t>, C. S. (2022). </a:t>
            </a:r>
            <a:r>
              <a:rPr lang="en-US" sz="3700" dirty="0" err="1"/>
              <a:t>Dosimetric</a:t>
            </a:r>
            <a:r>
              <a:rPr lang="en-US" sz="3700" dirty="0"/>
              <a:t> assessment of patient dose calculation on a deep learning-based synthesized computed tomography image for adaptive radiotherapy. Journal of applied clinical medical physics, 23(7), e13595. https://doi.org/10.1002/acm2.13595</a:t>
            </a:r>
          </a:p>
          <a:p>
            <a:r>
              <a:rPr lang="en-US" sz="3700" dirty="0"/>
              <a:t>Liu, Y., Chen, X., Zhu, J., Yang, B., Wei, R., </a:t>
            </a:r>
            <a:r>
              <a:rPr lang="en-US" sz="3700" dirty="0" err="1"/>
              <a:t>Xiong</a:t>
            </a:r>
            <a:r>
              <a:rPr lang="en-US" sz="3700" dirty="0"/>
              <a:t>, R., </a:t>
            </a:r>
            <a:r>
              <a:rPr lang="en-US" sz="3700" dirty="0" err="1"/>
              <a:t>Quan</a:t>
            </a:r>
            <a:r>
              <a:rPr lang="en-US" sz="3700" dirty="0"/>
              <a:t>, H., Liu, Y., Dai, J., &amp; Men, K. (2022). A two-step method to improve image quality of CBCT with phantom-based supervised and patient-based unsupervised learning strategies. Physics in medicine and biology, 67(8), 10.1088/1361-6560/ac6289. https://doi.org/10.1088/1361-6560/ac6289</a:t>
            </a:r>
          </a:p>
          <a:p>
            <a:r>
              <a:rPr lang="en-US" sz="3700" dirty="0" err="1"/>
              <a:t>Maspero</a:t>
            </a:r>
            <a:r>
              <a:rPr lang="en-US" sz="3700" dirty="0"/>
              <a:t>, M., </a:t>
            </a:r>
            <a:r>
              <a:rPr lang="en-US" sz="3700" dirty="0" err="1"/>
              <a:t>Houweling</a:t>
            </a:r>
            <a:r>
              <a:rPr lang="en-US" sz="3700" dirty="0"/>
              <a:t>, A. C., </a:t>
            </a:r>
            <a:r>
              <a:rPr lang="en-US" sz="3700" dirty="0" err="1"/>
              <a:t>Savenije</a:t>
            </a:r>
            <a:r>
              <a:rPr lang="en-US" sz="3700" dirty="0"/>
              <a:t>, M. H. F., van </a:t>
            </a:r>
            <a:r>
              <a:rPr lang="en-US" sz="3700" dirty="0" err="1"/>
              <a:t>Heijst</a:t>
            </a:r>
            <a:r>
              <a:rPr lang="en-US" sz="3700" dirty="0"/>
              <a:t>, T. C. F., </a:t>
            </a:r>
            <a:r>
              <a:rPr lang="en-US" sz="3700" dirty="0" err="1"/>
              <a:t>Verhoeff</a:t>
            </a:r>
            <a:r>
              <a:rPr lang="en-US" sz="3700" dirty="0"/>
              <a:t>, J. J. C., Kotte, A. N. T. J., &amp; van den Berg, C. A. T. (2020). A single neural network for cone-beam computed tomography-based radiotherapy of head-and-neck, lung and breast cancer. Physics and imaging in radiation oncology, 14, 24–31. https://doi.org/10.1016/j.phro.2020.04.002</a:t>
            </a:r>
          </a:p>
          <a:p>
            <a:r>
              <a:rPr lang="en-US" sz="3700" dirty="0"/>
              <a:t>O'Hara, C. J., Bird, D., Al-</a:t>
            </a:r>
            <a:r>
              <a:rPr lang="en-US" sz="3700" dirty="0" err="1"/>
              <a:t>Qaisieh</a:t>
            </a:r>
            <a:r>
              <a:rPr lang="en-US" sz="3700" dirty="0"/>
              <a:t>, B., &amp; Speight, R. (2022). Assessment of CBCT-based synthetic CT generation accuracy for adaptive radiotherapy planning. Journal of applied clinical medical physics, 23(11), e13737. https://doi.org/10.1002/acm2.13737</a:t>
            </a:r>
          </a:p>
          <a:p>
            <a:r>
              <a:rPr lang="en-US" sz="3700" dirty="0" err="1"/>
              <a:t>Qiu</a:t>
            </a:r>
            <a:r>
              <a:rPr lang="en-US" sz="3700" dirty="0"/>
              <a:t>, R. L. J., Lei, Y., Shelton, J., Higgins, K., Bradley, J. D., Curran, W. J., Liu, T., </a:t>
            </a:r>
            <a:r>
              <a:rPr lang="en-US" sz="3700" dirty="0" err="1"/>
              <a:t>Kesarwala</a:t>
            </a:r>
            <a:r>
              <a:rPr lang="en-US" sz="3700" dirty="0"/>
              <a:t>, A. H., &amp; Yang, X. (2021). Deep learning-based thoracic CBCT correction with histogram matching. Biomedical physics &amp; engineering express, 7(6), 10.1088/2057-1976/ac3055. https://doi.org/10.1088/2057-1976/ac3055</a:t>
            </a:r>
          </a:p>
          <a:p>
            <a:r>
              <a:rPr lang="en-US" sz="3700" dirty="0" err="1"/>
              <a:t>Rusanov</a:t>
            </a:r>
            <a:r>
              <a:rPr lang="en-US" sz="3700" dirty="0"/>
              <a:t>, B., Hassan, G. M., Reynolds, M., </a:t>
            </a:r>
            <a:r>
              <a:rPr lang="en-US" sz="3700" dirty="0" err="1"/>
              <a:t>Sabet</a:t>
            </a:r>
            <a:r>
              <a:rPr lang="en-US" sz="3700" dirty="0"/>
              <a:t>, M., Kendrick, J., </a:t>
            </a:r>
            <a:r>
              <a:rPr lang="en-US" sz="3700" dirty="0" err="1"/>
              <a:t>Rowshanfarzad</a:t>
            </a:r>
            <a:r>
              <a:rPr lang="en-US" sz="3700" dirty="0"/>
              <a:t>, P., &amp; Ebert, M. (2022). Deep learning methods for enhancing cone-beam CT image quality toward adaptive radiation therapy: A systematic review. Medical physics, 49(9), 6019–6054. https://doi.org/10.1002/mp.15840</a:t>
            </a:r>
          </a:p>
          <a:p>
            <a:r>
              <a:rPr lang="en-US" sz="3700" dirty="0"/>
              <a:t>Shields, B., &amp; Ramachandran, P. (2023). Generating missing patient anatomy from partially acquired cone-beam computed tomography images using deep learning: a proof of concept. Physical and engineering sciences in medicine, 46(3), 1321–1330. https://doi.org/10.1007/s13246-023-01302-y</a:t>
            </a:r>
          </a:p>
          <a:p>
            <a:r>
              <a:rPr lang="en-US" sz="3700" dirty="0" err="1"/>
              <a:t>Spadea</a:t>
            </a:r>
            <a:r>
              <a:rPr lang="en-US" sz="3700" dirty="0"/>
              <a:t>, M. F., </a:t>
            </a:r>
            <a:r>
              <a:rPr lang="en-US" sz="3700" dirty="0" err="1"/>
              <a:t>Maspero</a:t>
            </a:r>
            <a:r>
              <a:rPr lang="en-US" sz="3700" dirty="0"/>
              <a:t>, M., </a:t>
            </a:r>
            <a:r>
              <a:rPr lang="en-US" sz="3700" dirty="0" err="1"/>
              <a:t>Zaffino</a:t>
            </a:r>
            <a:r>
              <a:rPr lang="en-US" sz="3700" dirty="0"/>
              <a:t>, P., &amp; </a:t>
            </a:r>
            <a:r>
              <a:rPr lang="en-US" sz="3700" dirty="0" err="1"/>
              <a:t>Seco</a:t>
            </a:r>
            <a:r>
              <a:rPr lang="en-US" sz="3700" dirty="0"/>
              <a:t>, J. (2021). Deep learning based synthetic-CT generation in radiotherapy and PET: A review. </a:t>
            </a:r>
            <a:r>
              <a:rPr lang="en-US" sz="3700" i="1" dirty="0"/>
              <a:t>Medical physics</a:t>
            </a:r>
            <a:r>
              <a:rPr lang="en-US" sz="3700" dirty="0"/>
              <a:t> 48(11): 6537–6566. </a:t>
            </a:r>
            <a:r>
              <a:rPr lang="en-US" sz="3700" u="sng" dirty="0">
                <a:hlinkClick r:id="rId2"/>
              </a:rPr>
              <a:t>https://doi.org/10.1002/mp.15150</a:t>
            </a:r>
            <a:endParaRPr lang="en-US" sz="3700" dirty="0"/>
          </a:p>
          <a:p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1645646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(Cont’d)</a:t>
            </a:r>
            <a:endParaRPr lang="ta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sz="3700" dirty="0" err="1"/>
              <a:t>Szmul</a:t>
            </a:r>
            <a:r>
              <a:rPr lang="en-US" sz="3700" dirty="0"/>
              <a:t>, A., Taylor, S., Lim, P., Cantwell, J., Moreira, I., Zhang, Y., D'Souza, D., </a:t>
            </a:r>
            <a:r>
              <a:rPr lang="en-US" sz="3700" dirty="0" err="1"/>
              <a:t>Moinuddin</a:t>
            </a:r>
            <a:r>
              <a:rPr lang="en-US" sz="3700" dirty="0"/>
              <a:t>, S., Gaze, M. N., Gains, J., &amp; </a:t>
            </a:r>
            <a:r>
              <a:rPr lang="en-US" sz="3700" dirty="0" err="1"/>
              <a:t>Veiga</a:t>
            </a:r>
            <a:r>
              <a:rPr lang="en-US" sz="3700" dirty="0"/>
              <a:t>, C. (2023). Deep learning based synthetic CT from cone beam CT generation for abdominal </a:t>
            </a:r>
            <a:r>
              <a:rPr lang="en-US" sz="3700" dirty="0" err="1"/>
              <a:t>paediatric</a:t>
            </a:r>
            <a:r>
              <a:rPr lang="en-US" sz="3700" dirty="0"/>
              <a:t> radiotherapy. Physics in medicine and biology, 68(10), 105006. https://doi.org/10.1088/1361-6560/acc921</a:t>
            </a:r>
          </a:p>
          <a:p>
            <a:r>
              <a:rPr lang="en-US" sz="3700" dirty="0" err="1"/>
              <a:t>Thummerer</a:t>
            </a:r>
            <a:r>
              <a:rPr lang="en-US" sz="3700" dirty="0"/>
              <a:t>, A., Seller </a:t>
            </a:r>
            <a:r>
              <a:rPr lang="en-US" sz="3700" dirty="0" err="1"/>
              <a:t>Oria</a:t>
            </a:r>
            <a:r>
              <a:rPr lang="en-US" sz="3700" dirty="0"/>
              <a:t>, C., </a:t>
            </a:r>
            <a:r>
              <a:rPr lang="en-US" sz="3700" dirty="0" err="1"/>
              <a:t>Zaffino</a:t>
            </a:r>
            <a:r>
              <a:rPr lang="en-US" sz="3700" dirty="0"/>
              <a:t>, P., </a:t>
            </a:r>
            <a:r>
              <a:rPr lang="en-US" sz="3700" dirty="0" err="1"/>
              <a:t>Meijers</a:t>
            </a:r>
            <a:r>
              <a:rPr lang="en-US" sz="3700" dirty="0"/>
              <a:t>, A., </a:t>
            </a:r>
            <a:r>
              <a:rPr lang="en-US" sz="3700" dirty="0" err="1"/>
              <a:t>Guterres</a:t>
            </a:r>
            <a:r>
              <a:rPr lang="en-US" sz="3700" dirty="0"/>
              <a:t> </a:t>
            </a:r>
            <a:r>
              <a:rPr lang="en-US" sz="3700" dirty="0" err="1"/>
              <a:t>Marmitt</a:t>
            </a:r>
            <a:r>
              <a:rPr lang="en-US" sz="3700" dirty="0"/>
              <a:t>, G., </a:t>
            </a:r>
            <a:r>
              <a:rPr lang="en-US" sz="3700" dirty="0" err="1"/>
              <a:t>Wijsman</a:t>
            </a:r>
            <a:r>
              <a:rPr lang="en-US" sz="3700" dirty="0"/>
              <a:t>, R., </a:t>
            </a:r>
            <a:r>
              <a:rPr lang="en-US" sz="3700" dirty="0" err="1"/>
              <a:t>Seco</a:t>
            </a:r>
            <a:r>
              <a:rPr lang="en-US" sz="3700" dirty="0"/>
              <a:t>, J., </a:t>
            </a:r>
            <a:r>
              <a:rPr lang="en-US" sz="3700" dirty="0" err="1"/>
              <a:t>Langendijk</a:t>
            </a:r>
            <a:r>
              <a:rPr lang="en-US" sz="3700" dirty="0"/>
              <a:t>, J. A., Knopf, A. C., </a:t>
            </a:r>
            <a:r>
              <a:rPr lang="en-US" sz="3700" dirty="0" err="1"/>
              <a:t>Spadea</a:t>
            </a:r>
            <a:r>
              <a:rPr lang="en-US" sz="3700" dirty="0"/>
              <a:t>, M. F., &amp; Both, S. (2021). Clinical suitability of deep learning based synthetic CTs for adaptive proton therapy of lung cancer. Medical physics, 48(12), 7673–7684. https://doi.org/10.1002/mp.15333</a:t>
            </a:r>
          </a:p>
          <a:p>
            <a:r>
              <a:rPr lang="en-US" sz="3700" dirty="0"/>
              <a:t>Tien, H. J., Yang, H. C., </a:t>
            </a:r>
            <a:r>
              <a:rPr lang="en-US" sz="3700" dirty="0" err="1"/>
              <a:t>Shueng</a:t>
            </a:r>
            <a:r>
              <a:rPr lang="en-US" sz="3700" dirty="0"/>
              <a:t>, P. W., &amp; Chen, J. C. (2021). Cone-beam CT image quality improvement using Cycle-</a:t>
            </a:r>
            <a:r>
              <a:rPr lang="en-US" sz="3700" dirty="0" err="1"/>
              <a:t>Deblur</a:t>
            </a:r>
            <a:r>
              <a:rPr lang="en-US" sz="3700" dirty="0"/>
              <a:t> consistent adversarial networks (Cycle-</a:t>
            </a:r>
            <a:r>
              <a:rPr lang="en-US" sz="3700" dirty="0" err="1"/>
              <a:t>Deblur</a:t>
            </a:r>
            <a:r>
              <a:rPr lang="en-US" sz="3700" dirty="0"/>
              <a:t> GAN) for chest CT imaging in breast cancer patients. Scientific reports, 11(1), 1133. https://doi.org/10.1038/s41598-020-80803-2</a:t>
            </a:r>
          </a:p>
          <a:p>
            <a:r>
              <a:rPr lang="en-US" sz="3700" dirty="0"/>
              <a:t>Van </a:t>
            </a:r>
            <a:r>
              <a:rPr lang="en-US" sz="3700" dirty="0" err="1"/>
              <a:t>Kranen</a:t>
            </a:r>
            <a:r>
              <a:rPr lang="en-US" sz="3700" dirty="0"/>
              <a:t>, S., </a:t>
            </a:r>
            <a:r>
              <a:rPr lang="en-US" sz="3700" dirty="0" err="1"/>
              <a:t>Mencarelli</a:t>
            </a:r>
            <a:r>
              <a:rPr lang="en-US" sz="3700" dirty="0"/>
              <a:t>, A., van </a:t>
            </a:r>
            <a:r>
              <a:rPr lang="en-US" sz="3700" dirty="0" err="1"/>
              <a:t>Beek</a:t>
            </a:r>
            <a:r>
              <a:rPr lang="en-US" sz="3700" dirty="0"/>
              <a:t>, S., </a:t>
            </a:r>
            <a:r>
              <a:rPr lang="en-US" sz="3700" dirty="0" err="1"/>
              <a:t>Rasch</a:t>
            </a:r>
            <a:r>
              <a:rPr lang="en-US" sz="3700" dirty="0"/>
              <a:t>, C., van </a:t>
            </a:r>
            <a:r>
              <a:rPr lang="en-US" sz="3700" dirty="0" err="1"/>
              <a:t>Herk</a:t>
            </a:r>
            <a:r>
              <a:rPr lang="en-US" sz="3700" dirty="0"/>
              <a:t>, M., &amp; </a:t>
            </a:r>
            <a:r>
              <a:rPr lang="en-US" sz="3700" dirty="0" err="1"/>
              <a:t>Sonke</a:t>
            </a:r>
            <a:r>
              <a:rPr lang="en-US" sz="3700" dirty="0"/>
              <a:t>, J. J. (2013). Adaptive radiotherapy with an average anatomy model: evaluation and quantification of residual deformations in head and neck cancer patients. </a:t>
            </a:r>
            <a:r>
              <a:rPr lang="en-US" sz="3700" i="1" dirty="0"/>
              <a:t>Radiotherapy and Oncology</a:t>
            </a:r>
            <a:r>
              <a:rPr lang="en-US" sz="3700" dirty="0"/>
              <a:t> 109(3); 463-468.</a:t>
            </a:r>
          </a:p>
          <a:p>
            <a:r>
              <a:rPr lang="en-US" sz="3700" dirty="0"/>
              <a:t>Wang, T., Lei, Y., Manohar, N., Tian, S., Jani, A. B., Shu, H. K., Higgins, K., </a:t>
            </a:r>
            <a:r>
              <a:rPr lang="en-US" sz="3700" dirty="0" err="1"/>
              <a:t>Dhabaan</a:t>
            </a:r>
            <a:r>
              <a:rPr lang="en-US" sz="3700" dirty="0"/>
              <a:t>, A., Patel, P., Tang, X., Liu, T., Curran, W. J., &amp; Yang, X. (2019). </a:t>
            </a:r>
            <a:r>
              <a:rPr lang="en-US" sz="3700" dirty="0" err="1"/>
              <a:t>Dosimetric</a:t>
            </a:r>
            <a:r>
              <a:rPr lang="en-US" sz="3700" dirty="0"/>
              <a:t> study on learning-based cone-beam CT correction in adaptive radiation therapy. Medical dosimetry : official journal of the American Association of Medical Dosimetrists, 44(4), e71–e79. https://doi.org/10.1016/j.meddos.2019.03.001</a:t>
            </a:r>
          </a:p>
          <a:p>
            <a:r>
              <a:rPr lang="en-US" sz="3700" dirty="0"/>
              <a:t>Wu, W., Qu, J., </a:t>
            </a:r>
            <a:r>
              <a:rPr lang="en-US" sz="3700" dirty="0" err="1"/>
              <a:t>Cai</a:t>
            </a:r>
            <a:r>
              <a:rPr lang="en-US" sz="3700" dirty="0"/>
              <a:t>, J., &amp; Yang, R. (2022). Multiresolution residual deep neural network for improving pelvic CBCT image quality. Medical physics, 49(3), 1522–1534. https://doi.org/10.1002/mp.15460</a:t>
            </a:r>
          </a:p>
          <a:p>
            <a:r>
              <a:rPr lang="en-US" sz="3700" dirty="0" err="1"/>
              <a:t>Xue</a:t>
            </a:r>
            <a:r>
              <a:rPr lang="en-US" sz="3700" dirty="0"/>
              <a:t>, X., Ding, Y., Shi, J., </a:t>
            </a:r>
            <a:r>
              <a:rPr lang="en-US" sz="3700" dirty="0" err="1"/>
              <a:t>Hao</a:t>
            </a:r>
            <a:r>
              <a:rPr lang="en-US" sz="3700" dirty="0"/>
              <a:t>, X., Li, X., Li, D., Wu, Y., An, H., Jiang, M., Wei, W., &amp; Wang, X. (2021). Cone Beam CT (CBCT) Based Synthetic CT Generation Using Deep Learning Methods for Dose Calculation of Nasopharyngeal Carcinoma Radiotherapy. Technology in cancer research &amp; treatment, 20, 15330338211062415. https://doi.org/10.1177/15330338211062415</a:t>
            </a:r>
          </a:p>
          <a:p>
            <a:r>
              <a:rPr lang="en-US" sz="3700" dirty="0"/>
              <a:t>Yuan, N., Rao, S., Chen, Q., </a:t>
            </a:r>
            <a:r>
              <a:rPr lang="en-US" sz="3700" dirty="0" err="1"/>
              <a:t>Sensoy</a:t>
            </a:r>
            <a:r>
              <a:rPr lang="en-US" sz="3700" dirty="0"/>
              <a:t>, L., Qi, J., &amp; </a:t>
            </a:r>
            <a:r>
              <a:rPr lang="en-US" sz="3700" dirty="0" err="1"/>
              <a:t>Rong</a:t>
            </a:r>
            <a:r>
              <a:rPr lang="en-US" sz="3700" dirty="0"/>
              <a:t>, Y. (2022). Head and neck synthetic CT generated from ultra-low-dose cone-beam CT following Image Gently Protocol using deep neural network. Medical physics, 49(5), 3263–3277. https://doi.org/10.1002/mp.15585</a:t>
            </a:r>
          </a:p>
          <a:p>
            <a:r>
              <a:rPr lang="en-US" sz="3700" dirty="0"/>
              <a:t>Zhang, Y., Yue, N., Su, M. Y., Liu, B., Ding, Y., Zhou, Y., Wang, H., </a:t>
            </a:r>
            <a:r>
              <a:rPr lang="en-US" sz="3700" dirty="0" err="1"/>
              <a:t>Kuang</a:t>
            </a:r>
            <a:r>
              <a:rPr lang="en-US" sz="3700" dirty="0"/>
              <a:t>, Y., &amp; </a:t>
            </a:r>
            <a:r>
              <a:rPr lang="en-US" sz="3700" dirty="0" err="1"/>
              <a:t>Nie</a:t>
            </a:r>
            <a:r>
              <a:rPr lang="en-US" sz="3700" dirty="0"/>
              <a:t>, K. (2021). Improving CBCT quality to CT level using deep learning with generative adversarial network. Medical physics, 48(6), 2816–2826. https://doi.org/10.1002/mp.14624</a:t>
            </a:r>
          </a:p>
          <a:p>
            <a:endParaRPr lang="ta-IN" dirty="0"/>
          </a:p>
        </p:txBody>
      </p:sp>
    </p:spTree>
    <p:extLst>
      <p:ext uri="{BB962C8B-B14F-4D97-AF65-F5344CB8AC3E}">
        <p14:creationId xmlns:p14="http://schemas.microsoft.com/office/powerpoint/2010/main" val="774147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Significance to the Research Problem</a:t>
            </a:r>
            <a:endParaRPr lang="ta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Head and Neck Radiotherapy </a:t>
            </a:r>
          </a:p>
          <a:p>
            <a:pPr lvl="1"/>
            <a:r>
              <a:rPr lang="en-GB" dirty="0" smtClean="0"/>
              <a:t>standard </a:t>
            </a:r>
            <a:r>
              <a:rPr lang="en-GB" dirty="0"/>
              <a:t>of care -  deliver the prescribed radiation dose in 6 to 7 weeks as fractionated dose (</a:t>
            </a:r>
            <a:r>
              <a:rPr lang="en-GB" dirty="0" err="1"/>
              <a:t>Grégoire</a:t>
            </a:r>
            <a:r>
              <a:rPr lang="en-GB" dirty="0"/>
              <a:t> et al., 2015) </a:t>
            </a:r>
          </a:p>
          <a:p>
            <a:pPr lvl="1"/>
            <a:r>
              <a:rPr lang="en-GB" dirty="0" smtClean="0"/>
              <a:t>Treatment </a:t>
            </a:r>
            <a:r>
              <a:rPr lang="en-GB" dirty="0"/>
              <a:t>planning computed tomography  (CT) images - paramount for the accuracy of planning and dosage calculations</a:t>
            </a:r>
          </a:p>
          <a:p>
            <a:pPr lvl="1"/>
            <a:r>
              <a:rPr lang="en-GB" dirty="0" smtClean="0"/>
              <a:t>daily </a:t>
            </a:r>
            <a:r>
              <a:rPr lang="en-GB" dirty="0"/>
              <a:t>imaging using Cone Beam Computed Tomography (CBCT) to monitor tumour and anatomical changes during course of treatment - to verify initial treatment plan remains resilient to these changes (Van </a:t>
            </a:r>
            <a:r>
              <a:rPr lang="en-GB" dirty="0" err="1"/>
              <a:t>Kranen</a:t>
            </a:r>
            <a:r>
              <a:rPr lang="en-GB" dirty="0"/>
              <a:t> et al., 2013).</a:t>
            </a:r>
          </a:p>
          <a:p>
            <a:r>
              <a:rPr lang="en-GB" dirty="0"/>
              <a:t>Challenge</a:t>
            </a:r>
          </a:p>
          <a:p>
            <a:pPr lvl="1" fontAlgn="base"/>
            <a:r>
              <a:rPr lang="en-GB" dirty="0" err="1"/>
              <a:t>dosimetric</a:t>
            </a:r>
            <a:r>
              <a:rPr lang="en-GB" dirty="0"/>
              <a:t> accuracy of CBCT for </a:t>
            </a:r>
            <a:r>
              <a:rPr lang="en-GB" dirty="0" smtClean="0"/>
              <a:t>recalculations - suboptimal</a:t>
            </a:r>
            <a:endParaRPr lang="en-GB" dirty="0"/>
          </a:p>
          <a:p>
            <a:pPr lvl="1"/>
            <a:r>
              <a:rPr lang="en-GB" dirty="0"/>
              <a:t>repeated CT </a:t>
            </a:r>
            <a:r>
              <a:rPr lang="en-GB" dirty="0" smtClean="0"/>
              <a:t>scans</a:t>
            </a:r>
            <a:r>
              <a:rPr lang="en-GB" dirty="0"/>
              <a:t> </a:t>
            </a:r>
            <a:r>
              <a:rPr lang="en-GB" dirty="0" smtClean="0"/>
              <a:t>- additional </a:t>
            </a:r>
            <a:r>
              <a:rPr lang="en-GB" dirty="0"/>
              <a:t>radiation dose to the patient (Bell et al., 2018).</a:t>
            </a:r>
          </a:p>
          <a:p>
            <a:pPr lvl="1"/>
            <a:r>
              <a:rPr lang="en-GB" dirty="0" smtClean="0"/>
              <a:t>need </a:t>
            </a:r>
            <a:r>
              <a:rPr lang="en-GB" dirty="0"/>
              <a:t>for a reliable method to generate synthetic CT images from re-using existing daily CBCT acquired for treatment </a:t>
            </a:r>
            <a:r>
              <a:rPr lang="en-GB" dirty="0" smtClean="0"/>
              <a:t>verification (</a:t>
            </a:r>
            <a:r>
              <a:rPr lang="en-GB" dirty="0" err="1" smtClean="0"/>
              <a:t>Spadea</a:t>
            </a:r>
            <a:r>
              <a:rPr lang="en-GB" dirty="0" smtClean="0"/>
              <a:t> et al., 2021) </a:t>
            </a:r>
          </a:p>
          <a:p>
            <a:pPr lvl="1"/>
            <a:r>
              <a:rPr lang="en-GB" dirty="0" smtClean="0"/>
              <a:t>development </a:t>
            </a:r>
            <a:r>
              <a:rPr lang="en-GB" dirty="0"/>
              <a:t>of a deep learning-based approach to generate synthetic CT </a:t>
            </a:r>
            <a:r>
              <a:rPr lang="en-GB" dirty="0" smtClean="0"/>
              <a:t>images to mimic </a:t>
            </a:r>
            <a:r>
              <a:rPr lang="en-GB" dirty="0"/>
              <a:t>CT images from the available CBCT </a:t>
            </a:r>
            <a:r>
              <a:rPr lang="en-GB" dirty="0" smtClean="0"/>
              <a:t>data</a:t>
            </a:r>
            <a:endParaRPr lang="ta-IN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53400" y="56726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42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3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Research Question</a:t>
            </a:r>
            <a:endParaRPr lang="ta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Can deep learning techniques be effectively employed to generate synthetic CT images from </a:t>
            </a:r>
            <a:r>
              <a:rPr lang="en-GB" dirty="0" smtClean="0"/>
              <a:t>CBCT in </a:t>
            </a:r>
            <a:r>
              <a:rPr lang="en-GB" dirty="0"/>
              <a:t>radiotherapy, </a:t>
            </a:r>
            <a:endParaRPr lang="en-GB" dirty="0" smtClean="0"/>
          </a:p>
          <a:p>
            <a:pPr marL="0" indent="0">
              <a:buNone/>
            </a:pPr>
            <a:r>
              <a:rPr lang="en-GB" dirty="0"/>
              <a:t>C</a:t>
            </a:r>
            <a:r>
              <a:rPr lang="en-GB" dirty="0" smtClean="0"/>
              <a:t>an </a:t>
            </a:r>
            <a:r>
              <a:rPr lang="en-GB" dirty="0"/>
              <a:t>these synthetic images achieve sufficient accuracy for treatment planning</a:t>
            </a:r>
            <a:r>
              <a:rPr lang="en-GB" dirty="0" smtClean="0"/>
              <a:t>?</a:t>
            </a:r>
            <a:endParaRPr lang="en-GB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1960" y="53473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694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4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Aim of the Project</a:t>
            </a:r>
            <a:endParaRPr lang="ta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Aim 1: To develop a deep learning model for synthetic CT image generation.</a:t>
            </a:r>
          </a:p>
          <a:p>
            <a:r>
              <a:rPr lang="en-GB" dirty="0"/>
              <a:t>Objective 1.1: Collect and </a:t>
            </a:r>
            <a:r>
              <a:rPr lang="en-GB" dirty="0" err="1"/>
              <a:t>preprocess</a:t>
            </a:r>
            <a:r>
              <a:rPr lang="en-GB" dirty="0"/>
              <a:t> a diverse dataset </a:t>
            </a:r>
            <a:r>
              <a:rPr lang="en-GB" dirty="0" smtClean="0"/>
              <a:t>of CBCT </a:t>
            </a:r>
            <a:r>
              <a:rPr lang="en-GB" dirty="0"/>
              <a:t>and corresponding CT images.</a:t>
            </a:r>
          </a:p>
          <a:p>
            <a:r>
              <a:rPr lang="en-GB" dirty="0"/>
              <a:t>Objective 1.2: Implement and train a deep neural network architecture for synthetic CT generation.</a:t>
            </a:r>
          </a:p>
          <a:p>
            <a:r>
              <a:rPr lang="en-GB" dirty="0"/>
              <a:t>Objective 1.3: Evaluate the model's performance using quantitative and qualitative measures.</a:t>
            </a:r>
          </a:p>
          <a:p>
            <a:r>
              <a:rPr lang="en-GB" dirty="0"/>
              <a:t/>
            </a:r>
            <a:br>
              <a:rPr lang="en-GB" dirty="0"/>
            </a:br>
            <a:r>
              <a:rPr lang="en-GB" dirty="0"/>
              <a:t>Aim 2: To assess the clinical utility and accuracy of synthetic CT images in radiotherapy planning.</a:t>
            </a:r>
          </a:p>
          <a:p>
            <a:r>
              <a:rPr lang="en-GB" dirty="0"/>
              <a:t>Objective 2.1: Compare the synthetic CT images with actual CT images in terms of anatomical accuracy.</a:t>
            </a:r>
          </a:p>
          <a:p>
            <a:r>
              <a:rPr lang="en-GB" dirty="0"/>
              <a:t>Objective 2.2: Analyse the impact of synthetic CTs on radiotherapy planning and dose calculations.</a:t>
            </a:r>
          </a:p>
          <a:p>
            <a:r>
              <a:rPr lang="en-GB" dirty="0"/>
              <a:t>Objective 2.3: Assess the clinical feasibility and safety of using synthetic CTs in patient treatment</a:t>
            </a:r>
            <a:r>
              <a:rPr lang="en-GB" dirty="0" smtClean="0"/>
              <a:t>.</a:t>
            </a:r>
            <a:endParaRPr lang="en-GB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4800" y="5486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04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8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Literature Review</a:t>
            </a:r>
            <a:endParaRPr lang="ta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1800" dirty="0"/>
              <a:t>Site-specific</a:t>
            </a:r>
          </a:p>
          <a:p>
            <a:pPr lvl="1"/>
            <a:r>
              <a:rPr lang="en-GB" sz="1400" dirty="0" smtClean="0"/>
              <a:t>Head and Neck</a:t>
            </a:r>
            <a:r>
              <a:rPr lang="en-GB" sz="1400" dirty="0"/>
              <a:t>	(</a:t>
            </a:r>
            <a:r>
              <a:rPr lang="en-GB" sz="1400" dirty="0" err="1"/>
              <a:t>Barateau</a:t>
            </a:r>
            <a:r>
              <a:rPr lang="en-GB" sz="1400" dirty="0"/>
              <a:t> et al., 2020;  </a:t>
            </a:r>
            <a:r>
              <a:rPr lang="en-GB" sz="1400" dirty="0" err="1"/>
              <a:t>Aouadi</a:t>
            </a:r>
            <a:r>
              <a:rPr lang="en-GB" sz="1400" dirty="0"/>
              <a:t> </a:t>
            </a:r>
            <a:r>
              <a:rPr lang="en-GB" sz="1400" dirty="0" smtClean="0"/>
              <a:t> et </a:t>
            </a:r>
            <a:r>
              <a:rPr lang="en-GB" sz="1400" dirty="0"/>
              <a:t>al., 2023; </a:t>
            </a:r>
            <a:r>
              <a:rPr lang="en-GB" sz="1400" dirty="0" smtClean="0"/>
              <a:t>Yuan </a:t>
            </a:r>
            <a:r>
              <a:rPr lang="en-GB" sz="1400" dirty="0"/>
              <a:t>et al., 2022)</a:t>
            </a:r>
          </a:p>
          <a:p>
            <a:pPr lvl="1"/>
            <a:r>
              <a:rPr lang="en-GB" sz="1400" dirty="0"/>
              <a:t>Nasopharynx	(</a:t>
            </a:r>
            <a:r>
              <a:rPr lang="en-GB" sz="1400" dirty="0" err="1"/>
              <a:t>Xue</a:t>
            </a:r>
            <a:r>
              <a:rPr lang="en-GB" sz="1400" dirty="0"/>
              <a:t> et al., 2021)</a:t>
            </a:r>
          </a:p>
          <a:p>
            <a:pPr lvl="1"/>
            <a:r>
              <a:rPr lang="en-GB" sz="1400" dirty="0"/>
              <a:t>Lung	</a:t>
            </a:r>
            <a:r>
              <a:rPr lang="en-GB" sz="1400" dirty="0" smtClean="0"/>
              <a:t>(</a:t>
            </a:r>
            <a:r>
              <a:rPr lang="en-GB" sz="1400" dirty="0" err="1" smtClean="0"/>
              <a:t>Thummerer</a:t>
            </a:r>
            <a:r>
              <a:rPr lang="en-GB" sz="1400" dirty="0" smtClean="0"/>
              <a:t> </a:t>
            </a:r>
            <a:r>
              <a:rPr lang="en-GB" sz="1400" dirty="0"/>
              <a:t>et al., </a:t>
            </a:r>
            <a:r>
              <a:rPr lang="en-GB" sz="1400" dirty="0" smtClean="0"/>
              <a:t>2021)</a:t>
            </a:r>
            <a:endParaRPr lang="en-GB" sz="1400" dirty="0"/>
          </a:p>
          <a:p>
            <a:pPr lvl="1"/>
            <a:r>
              <a:rPr lang="en-GB" sz="1400" dirty="0" smtClean="0"/>
              <a:t>Head and Neck, </a:t>
            </a:r>
            <a:r>
              <a:rPr lang="en-GB" sz="1400" dirty="0"/>
              <a:t>lung , breast	</a:t>
            </a:r>
            <a:r>
              <a:rPr lang="en-GB" sz="1400" dirty="0" smtClean="0"/>
              <a:t>(</a:t>
            </a:r>
            <a:r>
              <a:rPr lang="en-GB" sz="1400" dirty="0" err="1" smtClean="0"/>
              <a:t>Maspero</a:t>
            </a:r>
            <a:r>
              <a:rPr lang="en-GB" sz="1400" dirty="0" smtClean="0"/>
              <a:t> </a:t>
            </a:r>
            <a:r>
              <a:rPr lang="en-GB" sz="1400" dirty="0"/>
              <a:t>et al., </a:t>
            </a:r>
            <a:r>
              <a:rPr lang="en-GB" sz="1400" dirty="0" smtClean="0"/>
              <a:t>2020)</a:t>
            </a:r>
            <a:endParaRPr lang="en-GB" sz="1400" dirty="0"/>
          </a:p>
          <a:p>
            <a:pPr lvl="1"/>
            <a:r>
              <a:rPr lang="en-GB" sz="1400" dirty="0"/>
              <a:t>Paediatric </a:t>
            </a:r>
            <a:r>
              <a:rPr lang="en-GB" sz="1400" dirty="0" smtClean="0"/>
              <a:t>abdomen (</a:t>
            </a:r>
            <a:r>
              <a:rPr lang="en-GB" sz="1400" dirty="0" err="1" smtClean="0"/>
              <a:t>Szmul</a:t>
            </a:r>
            <a:r>
              <a:rPr lang="en-GB" sz="1400" dirty="0" smtClean="0"/>
              <a:t> </a:t>
            </a:r>
            <a:r>
              <a:rPr lang="en-GB" sz="1400" dirty="0"/>
              <a:t>et al., </a:t>
            </a:r>
            <a:r>
              <a:rPr lang="en-GB" sz="1400" dirty="0" smtClean="0"/>
              <a:t>2023)</a:t>
            </a:r>
            <a:endParaRPr lang="en-GB" sz="1400" dirty="0"/>
          </a:p>
          <a:p>
            <a:pPr lvl="1"/>
            <a:r>
              <a:rPr lang="en-GB" sz="1400" dirty="0"/>
              <a:t>Thorax	(</a:t>
            </a:r>
            <a:r>
              <a:rPr lang="en-GB" sz="1400" dirty="0" err="1"/>
              <a:t>Qiu</a:t>
            </a:r>
            <a:r>
              <a:rPr lang="en-GB" sz="1400" dirty="0"/>
              <a:t> et al., 2021; Chen et al., 2020)</a:t>
            </a:r>
          </a:p>
          <a:p>
            <a:r>
              <a:rPr lang="en-GB" sz="1800" dirty="0"/>
              <a:t>Enhancing image quality  (</a:t>
            </a:r>
            <a:r>
              <a:rPr lang="en-GB" sz="1800" dirty="0" err="1"/>
              <a:t>Rusanov</a:t>
            </a:r>
            <a:r>
              <a:rPr lang="en-GB" sz="1800" dirty="0"/>
              <a:t> et al., 2022; Liu et al., 2022; Zhang et al., 2021; Wu et al., 2022; Tien et al., 2021</a:t>
            </a:r>
            <a:r>
              <a:rPr lang="en-GB" sz="1800" dirty="0"/>
              <a:t>) </a:t>
            </a:r>
            <a:endParaRPr lang="en-GB" sz="1800" dirty="0" smtClean="0"/>
          </a:p>
          <a:p>
            <a:r>
              <a:rPr lang="en-GB" sz="1800" dirty="0" smtClean="0"/>
              <a:t>Missing  </a:t>
            </a:r>
            <a:r>
              <a:rPr lang="en-GB" sz="1800" dirty="0"/>
              <a:t>anatomy generation	(Shields &amp; Ramachandran, 2023)</a:t>
            </a:r>
          </a:p>
          <a:p>
            <a:r>
              <a:rPr lang="en-GB" sz="1800" dirty="0" err="1" smtClean="0"/>
              <a:t>eCNN</a:t>
            </a:r>
            <a:r>
              <a:rPr lang="en-GB" sz="1800" dirty="0"/>
              <a:t>, U-Net, GAN module, V-Net, </a:t>
            </a:r>
            <a:r>
              <a:rPr lang="en-GB" sz="1800" dirty="0" err="1"/>
              <a:t>ResNet</a:t>
            </a:r>
            <a:r>
              <a:rPr lang="en-GB" sz="1800" dirty="0"/>
              <a:t> , </a:t>
            </a:r>
            <a:r>
              <a:rPr lang="en-GB" sz="1800" dirty="0" err="1"/>
              <a:t>cycleGAN</a:t>
            </a:r>
            <a:r>
              <a:rPr lang="en-GB" sz="1800" dirty="0"/>
              <a:t> (Chen et al., 2021; Deng et al., 2023; </a:t>
            </a:r>
            <a:r>
              <a:rPr lang="en-GB" sz="1800" dirty="0" err="1"/>
              <a:t>Handrack</a:t>
            </a:r>
            <a:r>
              <a:rPr lang="en-GB" sz="1800" dirty="0"/>
              <a:t> et al., 2020; Gao et al., 2021; </a:t>
            </a:r>
            <a:r>
              <a:rPr lang="en-GB" sz="1800" dirty="0" err="1"/>
              <a:t>Kurz</a:t>
            </a:r>
            <a:r>
              <a:rPr lang="en-GB" sz="1800" dirty="0"/>
              <a:t> et al., 2019)</a:t>
            </a:r>
          </a:p>
          <a:p>
            <a:r>
              <a:rPr lang="en-GB" sz="1800" dirty="0" smtClean="0"/>
              <a:t>For </a:t>
            </a:r>
            <a:r>
              <a:rPr lang="en-GB" sz="1800" dirty="0"/>
              <a:t>adaptive RT	(O'Hara et al., 2022;  Wang et al., 2019; Lemus et al., 2022)</a:t>
            </a:r>
          </a:p>
          <a:p>
            <a:endParaRPr lang="en-GB" sz="1800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53400" y="5486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72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6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Methodology</a:t>
            </a:r>
            <a:endParaRPr lang="ta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Research Design: Conclusive research</a:t>
            </a:r>
          </a:p>
          <a:p>
            <a:r>
              <a:rPr lang="en-GB" dirty="0"/>
              <a:t>Research Method: Mixed - both qualitative and quantitative research</a:t>
            </a:r>
          </a:p>
          <a:p>
            <a:r>
              <a:rPr lang="en-GB" dirty="0"/>
              <a:t>Data Collection: Quantitative and qualitative observation - Gather a diverse dataset of paired </a:t>
            </a:r>
            <a:r>
              <a:rPr lang="en-GB" dirty="0" smtClean="0"/>
              <a:t>CBCT </a:t>
            </a:r>
            <a:r>
              <a:rPr lang="en-GB" dirty="0"/>
              <a:t>and CT images from previous patients.</a:t>
            </a:r>
          </a:p>
          <a:p>
            <a:r>
              <a:rPr lang="en-GB" dirty="0"/>
              <a:t>Data </a:t>
            </a:r>
            <a:r>
              <a:rPr lang="en-GB" dirty="0" err="1"/>
              <a:t>Preprocessing</a:t>
            </a:r>
            <a:r>
              <a:rPr lang="en-GB" dirty="0"/>
              <a:t>: Standardise and </a:t>
            </a:r>
            <a:r>
              <a:rPr lang="en-GB" dirty="0" err="1"/>
              <a:t>preprocess</a:t>
            </a:r>
            <a:r>
              <a:rPr lang="en-GB" dirty="0"/>
              <a:t> the data, including image registration and segmentation.</a:t>
            </a:r>
          </a:p>
          <a:p>
            <a:r>
              <a:rPr lang="en-GB" dirty="0"/>
              <a:t>Deep Learning Model: Develop a deep neural network architecture, such as a convolutional neural network (CNN), for synthetic CT generation.</a:t>
            </a:r>
          </a:p>
          <a:p>
            <a:r>
              <a:rPr lang="en-GB" dirty="0"/>
              <a:t>Training and Validation: Train the model on the dataset and validate its performance using metrics like mean squared error and structural similarity index.</a:t>
            </a:r>
          </a:p>
          <a:p>
            <a:r>
              <a:rPr lang="en-GB" dirty="0"/>
              <a:t>Clinical Evaluation: Assess the utility of synthetic CT images in radiotherapy planning through a comparative study with actual CT images.</a:t>
            </a:r>
          </a:p>
          <a:p>
            <a:r>
              <a:rPr lang="en-GB" dirty="0"/>
              <a:t>Ethical Approval: Seek ethical approval for the use of patient data and ensure compliance with data protection regulations</a:t>
            </a:r>
            <a:r>
              <a:rPr lang="en-GB" dirty="0" smtClean="0"/>
              <a:t>.</a:t>
            </a:r>
            <a:endParaRPr lang="en-GB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1960" y="55642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123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4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Ethical Consideration and Risk Assessment</a:t>
            </a:r>
            <a:endParaRPr lang="ta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E</a:t>
            </a:r>
            <a:r>
              <a:rPr lang="en-GB" dirty="0" smtClean="0"/>
              <a:t>nsure </a:t>
            </a:r>
            <a:r>
              <a:rPr lang="en-GB" dirty="0"/>
              <a:t>patient data privacy and </a:t>
            </a:r>
            <a:r>
              <a:rPr lang="en-GB" dirty="0" smtClean="0"/>
              <a:t>confidentiality</a:t>
            </a:r>
          </a:p>
          <a:p>
            <a:r>
              <a:rPr lang="en-GB" dirty="0" smtClean="0"/>
              <a:t>Risk assessment - </a:t>
            </a:r>
            <a:r>
              <a:rPr lang="en-GB" dirty="0"/>
              <a:t>potential errors in synthetic CT generation that could impact treatment </a:t>
            </a:r>
            <a:r>
              <a:rPr lang="en-GB" dirty="0" smtClean="0"/>
              <a:t>planning</a:t>
            </a:r>
          </a:p>
          <a:p>
            <a:r>
              <a:rPr lang="en-GB" dirty="0" smtClean="0"/>
              <a:t>Risk mitigation - rigorous </a:t>
            </a:r>
            <a:r>
              <a:rPr lang="en-GB" dirty="0"/>
              <a:t>validation and clinical </a:t>
            </a:r>
            <a:r>
              <a:rPr lang="en-GB" dirty="0" smtClean="0"/>
              <a:t>assessment</a:t>
            </a:r>
          </a:p>
          <a:p>
            <a:r>
              <a:rPr lang="en-GB" dirty="0" smtClean="0"/>
              <a:t>Informed </a:t>
            </a:r>
            <a:r>
              <a:rPr lang="en-GB" dirty="0"/>
              <a:t>consent </a:t>
            </a:r>
            <a:r>
              <a:rPr lang="en-GB" dirty="0" smtClean="0"/>
              <a:t>- use </a:t>
            </a:r>
            <a:r>
              <a:rPr lang="en-GB" dirty="0"/>
              <a:t>of patient </a:t>
            </a:r>
            <a:r>
              <a:rPr lang="en-GB" dirty="0" smtClean="0"/>
              <a:t>data</a:t>
            </a:r>
            <a:r>
              <a:rPr lang="en-GB" dirty="0"/>
              <a:t/>
            </a:r>
            <a:br>
              <a:rPr lang="en-GB" dirty="0"/>
            </a:br>
            <a:endParaRPr lang="ta-IN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00" y="52594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6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Description of Artefact</a:t>
            </a:r>
            <a:endParaRPr lang="ta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Primary </a:t>
            </a:r>
            <a:r>
              <a:rPr lang="en-GB" dirty="0"/>
              <a:t>artefact </a:t>
            </a:r>
            <a:r>
              <a:rPr lang="en-GB" dirty="0" smtClean="0"/>
              <a:t>- deep </a:t>
            </a:r>
            <a:r>
              <a:rPr lang="en-GB" dirty="0"/>
              <a:t>learning model </a:t>
            </a:r>
            <a:r>
              <a:rPr lang="en-GB" dirty="0" smtClean="0"/>
              <a:t>with </a:t>
            </a:r>
            <a:r>
              <a:rPr lang="en-GB" dirty="0"/>
              <a:t>cycle-consistent generative adversarial </a:t>
            </a:r>
            <a:r>
              <a:rPr lang="en-GB" dirty="0" smtClean="0"/>
              <a:t>network capable </a:t>
            </a:r>
            <a:r>
              <a:rPr lang="en-GB" dirty="0"/>
              <a:t>of generating synthetic CT images from </a:t>
            </a:r>
            <a:r>
              <a:rPr lang="en-GB" dirty="0" smtClean="0"/>
              <a:t>CBCT </a:t>
            </a:r>
            <a:r>
              <a:rPr lang="en-GB" dirty="0"/>
              <a:t>data. </a:t>
            </a:r>
            <a:endParaRPr lang="en-GB" dirty="0" smtClean="0"/>
          </a:p>
          <a:p>
            <a:pPr lvl="1"/>
            <a:r>
              <a:rPr lang="en-GB" dirty="0" err="1"/>
              <a:t>Training:Testing:Validation</a:t>
            </a:r>
            <a:r>
              <a:rPr lang="en-GB" dirty="0"/>
              <a:t> = 80:10:10 </a:t>
            </a:r>
          </a:p>
          <a:p>
            <a:pPr lvl="1"/>
            <a:r>
              <a:rPr lang="en-GB" dirty="0" smtClean="0"/>
              <a:t>Design generator and discriminator networks</a:t>
            </a:r>
          </a:p>
          <a:p>
            <a:pPr lvl="1"/>
            <a:r>
              <a:rPr lang="en-GB" dirty="0" smtClean="0"/>
              <a:t>Define loss functions</a:t>
            </a:r>
          </a:p>
          <a:p>
            <a:pPr lvl="1"/>
            <a:r>
              <a:rPr lang="en-GB" dirty="0" smtClean="0"/>
              <a:t>Training</a:t>
            </a:r>
          </a:p>
          <a:p>
            <a:pPr lvl="1"/>
            <a:r>
              <a:rPr lang="en-GB" dirty="0" smtClean="0"/>
              <a:t>Evaluation</a:t>
            </a:r>
          </a:p>
          <a:p>
            <a:pPr lvl="1"/>
            <a:r>
              <a:rPr lang="en-GB" dirty="0" err="1" smtClean="0"/>
              <a:t>Hyperparameter</a:t>
            </a:r>
            <a:r>
              <a:rPr lang="en-GB" dirty="0" smtClean="0"/>
              <a:t> tuning</a:t>
            </a:r>
          </a:p>
          <a:p>
            <a:pPr lvl="1"/>
            <a:r>
              <a:rPr lang="en-GB" dirty="0" smtClean="0"/>
              <a:t>Post-processing</a:t>
            </a:r>
          </a:p>
          <a:p>
            <a:pPr lvl="1"/>
            <a:r>
              <a:rPr lang="en-GB" dirty="0" smtClean="0"/>
              <a:t>Deployment</a:t>
            </a:r>
          </a:p>
          <a:p>
            <a:r>
              <a:rPr lang="en-GB" dirty="0" smtClean="0"/>
              <a:t>A </a:t>
            </a:r>
            <a:r>
              <a:rPr lang="en-GB" dirty="0"/>
              <a:t>comprehensive report detailing the model's development, evaluation, and its potential impact on radiotherapy planning</a:t>
            </a:r>
            <a:r>
              <a:rPr lang="en-GB" dirty="0" smtClean="0"/>
              <a:t>.</a:t>
            </a:r>
            <a:endParaRPr lang="en-GB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1960" y="5486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506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4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Timeline</a:t>
            </a:r>
            <a:endParaRPr lang="ta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Month 1: Data collection and </a:t>
            </a:r>
            <a:r>
              <a:rPr lang="en-GB" dirty="0" smtClean="0"/>
              <a:t>pre-processing</a:t>
            </a:r>
            <a:endParaRPr lang="en-GB" dirty="0"/>
          </a:p>
          <a:p>
            <a:r>
              <a:rPr lang="en-GB" dirty="0"/>
              <a:t>Month 1-2: Model development and training</a:t>
            </a:r>
          </a:p>
          <a:p>
            <a:r>
              <a:rPr lang="en-GB" dirty="0"/>
              <a:t>Month 3: Model validation and performance evaluation</a:t>
            </a:r>
          </a:p>
          <a:p>
            <a:r>
              <a:rPr lang="en-GB" dirty="0"/>
              <a:t>Month 4: Clinical assessment and ethical approval application</a:t>
            </a:r>
          </a:p>
          <a:p>
            <a:r>
              <a:rPr lang="en-GB" dirty="0"/>
              <a:t>Month 4-5: Final analysis and report writing</a:t>
            </a:r>
          </a:p>
          <a:p>
            <a:r>
              <a:rPr lang="en-GB" dirty="0"/>
              <a:t>Month 5-6: Dissemination of research findings and potential </a:t>
            </a:r>
            <a:r>
              <a:rPr lang="en-GB" dirty="0" smtClean="0"/>
              <a:t>publication</a:t>
            </a:r>
            <a:endParaRPr lang="en-GB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4800" y="5410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24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8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7479</TotalTime>
  <Words>2633</Words>
  <Application>Microsoft Office PowerPoint</Application>
  <PresentationFormat>On-screen Show (4:3)</PresentationFormat>
  <Paragraphs>101</Paragraphs>
  <Slides>12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Latha</vt:lpstr>
      <vt:lpstr>Retrospect</vt:lpstr>
      <vt:lpstr>Deep Learning –Based Synthetic Computed Tomography Generation in Head and Neck Radiotherapy</vt:lpstr>
      <vt:lpstr>Significance to the Research Problem</vt:lpstr>
      <vt:lpstr>Research Question</vt:lpstr>
      <vt:lpstr>Aim of the Project</vt:lpstr>
      <vt:lpstr>Literature Review</vt:lpstr>
      <vt:lpstr>Methodology</vt:lpstr>
      <vt:lpstr>Ethical Consideration and Risk Assessment</vt:lpstr>
      <vt:lpstr>Description of Artefact</vt:lpstr>
      <vt:lpstr>Timeline</vt:lpstr>
      <vt:lpstr>References</vt:lpstr>
      <vt:lpstr>References (Cont’d)</vt:lpstr>
      <vt:lpstr>References (Cont’d)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Nithya</dc:creator>
  <cp:lastModifiedBy>Kanakavelu, Nithya</cp:lastModifiedBy>
  <cp:revision>22</cp:revision>
  <dcterms:created xsi:type="dcterms:W3CDTF">2006-08-16T00:00:00Z</dcterms:created>
  <dcterms:modified xsi:type="dcterms:W3CDTF">2023-10-16T19:06:18Z</dcterms:modified>
</cp:coreProperties>
</file>

<file path=docProps/thumbnail.jpeg>
</file>